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1" r:id="rId2"/>
    <p:sldId id="424" r:id="rId3"/>
    <p:sldId id="425" r:id="rId4"/>
    <p:sldId id="432" r:id="rId5"/>
    <p:sldId id="433" r:id="rId6"/>
    <p:sldId id="470" r:id="rId7"/>
    <p:sldId id="471" r:id="rId8"/>
    <p:sldId id="472" r:id="rId9"/>
    <p:sldId id="473" r:id="rId10"/>
    <p:sldId id="422" r:id="rId11"/>
    <p:sldId id="434" r:id="rId12"/>
    <p:sldId id="435" r:id="rId13"/>
    <p:sldId id="436" r:id="rId14"/>
    <p:sldId id="437" r:id="rId15"/>
    <p:sldId id="474" r:id="rId16"/>
    <p:sldId id="475" r:id="rId17"/>
    <p:sldId id="476" r:id="rId18"/>
    <p:sldId id="4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9D45-CB18-49B4-B0B4-E46BFEE8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AC9B9C-1A54-4158-B2D2-B9F891C0E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2D3CE-B705-4AF2-8B15-BF4CEAD6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F1B3C-0001-4DDF-ABE5-D95AC4C4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CA105-82BE-4B16-9D83-7B392F38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7CDF8-8B84-47ED-9980-0D4D44B0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6344B9-8C94-4D0C-83FB-779BB817B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5E322-4B14-417D-B10B-EB571CA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B22FF7-9491-4C72-A287-F0FC11E2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C8B5D-16A3-443D-B6CE-F8221068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3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BF0047-917F-4660-A06A-0C180A5BB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4CD478-E0EF-4F25-BA8A-556449FEC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BA2BF-32C2-422D-87DD-AEEFE413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F8DA3-D3A8-4EFF-8B19-4893FAB5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BAA19-546E-435C-83E2-1A8645C5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77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824000"/>
            <a:ext cx="11345332" cy="45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>
              <a:lnSpc>
                <a:spcPct val="114000"/>
              </a:lnSpc>
              <a:defRPr lang="de-DE" sz="1600" noProof="0" dirty="0" smtClean="0"/>
            </a:lvl1pPr>
            <a:lvl2pPr marL="0" indent="-234945">
              <a:lnSpc>
                <a:spcPct val="114000"/>
              </a:lnSpc>
              <a:buFont typeface="Wingdings" panose="05000000000000000000" pitchFamily="2" charset="2"/>
              <a:buChar char="§"/>
              <a:defRPr lang="de-DE" sz="1600" noProof="0" dirty="0" smtClean="0"/>
            </a:lvl2pPr>
            <a:lvl3pPr marL="480472" indent="-245527">
              <a:lnSpc>
                <a:spcPct val="114000"/>
              </a:lnSpc>
              <a:buFont typeface="Symbol" panose="05050102010706020507" pitchFamily="18" charset="2"/>
              <a:buChar char="-"/>
              <a:defRPr sz="1600" baseline="0"/>
            </a:lvl3pPr>
            <a:lvl4pPr marL="717533" indent="-237061">
              <a:lnSpc>
                <a:spcPct val="114000"/>
              </a:lnSpc>
              <a:buFont typeface="Arial" panose="020B0604020202020204" pitchFamily="34" charset="0"/>
              <a:buChar char="•"/>
              <a:defRPr sz="1600" baseline="0"/>
            </a:lvl4pPr>
            <a:lvl5pPr marL="717531" indent="0">
              <a:buNone/>
              <a:defRPr sz="1867"/>
            </a:lvl5pPr>
            <a:lvl6pPr marL="3047924" indent="0">
              <a:buNone/>
              <a:defRPr/>
            </a:lvl6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sz="1600" noProof="0" dirty="0"/>
              <a:t>Vierte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056000"/>
            <a:ext cx="11345332" cy="52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86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6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2D169-4BDE-4570-96AD-024F34F7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B530C-9CF5-4D36-9C2D-6CCB4F4E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DD35C-40BC-4B76-A4C2-1504280F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22D70-9099-4DD7-A933-F042E5B7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0C3D4-B1A7-4E79-941C-721D9409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7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87C2A-79DE-490C-8B3E-04EC5BAF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0DBC77-EBCC-4565-87B8-0B8E303E1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2FF8D-BF2B-45C2-B9C7-6054F2C3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908601-A931-42F2-9D39-B0934CD9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B7884-25DB-4B19-B93D-819CFC8F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2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03869-1653-4126-8FB3-5BE28779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836CB-AF80-45B8-894D-89FCD6AC7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17C4AE-A6F2-406A-B5DD-896BEBF2F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EAB21C-F24E-499C-8BB4-B7ADC62C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52876-30FD-4912-A0D0-AAA1C1A5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30A34-E84E-41E8-9C9D-11FEF7C7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5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A2CDD-E722-452A-B18D-02E7F758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E4661-71D7-4D0A-AEEC-414819931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D5350A-F8C9-48F2-BE63-4214053CA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461A6C-BF3E-401C-B27A-2EE39FD0C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7182DF-EFED-40D4-BC93-A83E67A7C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0F01A9-2CBB-4068-AF18-06BB623E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B5D972-CC48-4864-A7F9-146C133A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E82E76-DE0F-42A2-AB63-798F07E6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2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8758C-4B44-4DF8-915D-623AF3ED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EB0371-1E66-4743-87F3-C45550AC8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1A8F4-65D0-42FB-8133-4DFEBD7E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C7C220-1458-4462-B3A8-C25D87D8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6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684362-364C-44A9-82A3-00CBD650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D9FB1-F9AD-4E3D-AABF-1E35AF11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5CFDE-FE08-49D0-B692-30E29AF4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9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CD4F7-703B-4DB5-B091-35D0A902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8F15A-F2AC-4D4B-A106-A15E0EF8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BDD66-D27A-4226-9D9B-F05430A05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33E22-A668-4834-AA92-DD25C725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578E39-9FC4-45C5-B9CC-19CBC388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C6272-E347-4B13-9274-0CBFE023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85AE2-168D-483D-91A7-A23B5FE5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EA52D-320B-4D82-8FC9-BAA75CB4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B56598-D91A-4D34-A260-E44D943A1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11C8E3-7098-4E45-B743-A7B945B1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75126-75F5-4159-A390-0749B676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BC8B76-C896-48E7-B83D-9315C69F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BEA942-82CB-484E-8CC8-F6FD3338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F25586-404D-4F11-96B6-6258D946F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3BAD2-286C-481C-AE4B-43F47043B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D5093-9179-4162-B887-D617AC9BFC9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AB4B5-EA7E-4720-B139-AD828F630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4A7F5-EEAF-42BE-BDAC-DEB47AB1B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01DD7-EF25-4F40-BD70-D445B6608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1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25454" y="1056000"/>
            <a:ext cx="11345332" cy="1074590"/>
          </a:xfrm>
        </p:spPr>
        <p:txBody>
          <a:bodyPr/>
          <a:lstStyle/>
          <a:p>
            <a:r>
              <a:rPr lang="de-DE" altLang="zh-CN" dirty="0"/>
              <a:t>3D: Versuch 1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7B253-C28E-4B5C-A728-D1ED51ECE636}"/>
              </a:ext>
            </a:extLst>
          </p:cNvPr>
          <p:cNvSpPr txBox="1"/>
          <p:nvPr/>
        </p:nvSpPr>
        <p:spPr>
          <a:xfrm>
            <a:off x="425453" y="1685366"/>
            <a:ext cx="5670547" cy="334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N_class</a:t>
            </a:r>
            <a:r>
              <a:rPr lang="de-DE" altLang="zh-CN" sz="2133" dirty="0"/>
              <a:t>=5500 (500,1000:500:5500)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N_class</a:t>
            </a:r>
            <a:r>
              <a:rPr lang="de-DE" altLang="zh-CN" sz="2133" dirty="0"/>
              <a:t>(1)=500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/>
              <a:t>N = 6000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/>
              <a:t>Epsilon=1e-2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Deltax</a:t>
            </a:r>
            <a:r>
              <a:rPr lang="de-DE" altLang="zh-CN" sz="2133" dirty="0"/>
              <a:t>=0.1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N_temp</a:t>
            </a:r>
            <a:r>
              <a:rPr lang="de-DE" altLang="zh-CN" sz="2133" dirty="0"/>
              <a:t>: ^2 </a:t>
            </a:r>
            <a:r>
              <a:rPr lang="de-DE" altLang="zh-CN" sz="2133" dirty="0">
                <a:sym typeface="Wingdings" panose="05000000000000000000" pitchFamily="2" charset="2"/>
              </a:rPr>
              <a:t> ^4 &amp;&amp; 1e71e6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>
                <a:sym typeface="Wingdings" panose="05000000000000000000" pitchFamily="2" charset="2"/>
              </a:rPr>
              <a:t>Mass</a:t>
            </a:r>
            <a:r>
              <a:rPr lang="de-DE" altLang="zh-CN" sz="2133" dirty="0">
                <a:sym typeface="Wingdings" panose="05000000000000000000" pitchFamily="2" charset="2"/>
              </a:rPr>
              <a:t> Sample in „</a:t>
            </a:r>
            <a:r>
              <a:rPr lang="de-DE" altLang="zh-CN" sz="2133" dirty="0" err="1">
                <a:sym typeface="Wingdings" panose="05000000000000000000" pitchFamily="2" charset="2"/>
              </a:rPr>
              <a:t>SAL.m</a:t>
            </a:r>
            <a:r>
              <a:rPr lang="de-DE" altLang="zh-CN" sz="2133" dirty="0">
                <a:sym typeface="Wingdings" panose="05000000000000000000" pitchFamily="2" charset="2"/>
              </a:rPr>
              <a:t>“: Rate 1.21.1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>
                <a:sym typeface="Wingdings" panose="05000000000000000000" pitchFamily="2" charset="2"/>
              </a:rPr>
              <a:t>Const</a:t>
            </a:r>
            <a:r>
              <a:rPr lang="de-DE" altLang="zh-CN" sz="2133" dirty="0">
                <a:sym typeface="Wingdings" panose="05000000000000000000" pitchFamily="2" charset="2"/>
              </a:rPr>
              <a:t>/K_0 in „S_O“</a:t>
            </a:r>
            <a:r>
              <a:rPr lang="de-DE" altLang="zh-CN" sz="2133" dirty="0" err="1">
                <a:sym typeface="Wingdings" panose="05000000000000000000" pitchFamily="2" charset="2"/>
              </a:rPr>
              <a:t>Const</a:t>
            </a:r>
            <a:r>
              <a:rPr lang="de-DE" altLang="zh-CN" sz="2133" dirty="0">
                <a:sym typeface="Wingdings" panose="05000000000000000000" pitchFamily="2" charset="2"/>
              </a:rPr>
              <a:t>/(</a:t>
            </a:r>
            <a:r>
              <a:rPr lang="de-DE" altLang="zh-CN" sz="2133" dirty="0" err="1">
                <a:sym typeface="Wingdings" panose="05000000000000000000" pitchFamily="2" charset="2"/>
              </a:rPr>
              <a:t>K_max-K_min</a:t>
            </a:r>
            <a:r>
              <a:rPr lang="de-DE" altLang="zh-CN" sz="2133" dirty="0">
                <a:sym typeface="Wingdings" panose="05000000000000000000" pitchFamily="2" charset="2"/>
              </a:rPr>
              <a:t>)</a:t>
            </a:r>
            <a:endParaRPr lang="de-DE" altLang="zh-CN" sz="2133" dirty="0"/>
          </a:p>
          <a:p>
            <a:pPr>
              <a:lnSpc>
                <a:spcPct val="114000"/>
              </a:lnSpc>
            </a:pPr>
            <a:endParaRPr lang="zh-CN" altLang="en-US" sz="2133" dirty="0" err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82E0D1-3859-486B-B401-571F9AC2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3" y="5073362"/>
            <a:ext cx="5042604" cy="6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25454" y="1056000"/>
            <a:ext cx="11345332" cy="1074590"/>
          </a:xfrm>
        </p:spPr>
        <p:txBody>
          <a:bodyPr/>
          <a:lstStyle/>
          <a:p>
            <a:r>
              <a:rPr lang="de-DE" altLang="zh-CN" dirty="0"/>
              <a:t>3D: Versuch </a:t>
            </a:r>
            <a:r>
              <a:rPr lang="en-US" altLang="zh-CN" dirty="0"/>
              <a:t>2</a:t>
            </a:r>
            <a:br>
              <a:rPr lang="de-DE" altLang="zh-CN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7B253-C28E-4B5C-A728-D1ED51ECE636}"/>
              </a:ext>
            </a:extLst>
          </p:cNvPr>
          <p:cNvSpPr txBox="1"/>
          <p:nvPr/>
        </p:nvSpPr>
        <p:spPr>
          <a:xfrm>
            <a:off x="425453" y="1685366"/>
            <a:ext cx="5670547" cy="334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N_class</a:t>
            </a:r>
            <a:r>
              <a:rPr lang="de-DE" altLang="zh-CN" sz="2133" dirty="0"/>
              <a:t>=</a:t>
            </a:r>
            <a:r>
              <a:rPr lang="en-US" altLang="zh-CN" sz="2133" dirty="0"/>
              <a:t>7</a:t>
            </a:r>
            <a:r>
              <a:rPr lang="de-DE" altLang="zh-CN" sz="2133" dirty="0"/>
              <a:t>500 (500,1000:500:</a:t>
            </a:r>
            <a:r>
              <a:rPr lang="en-US" altLang="zh-CN" sz="2133" dirty="0"/>
              <a:t>7</a:t>
            </a:r>
            <a:r>
              <a:rPr lang="de-DE" altLang="zh-CN" sz="2133" dirty="0"/>
              <a:t>500)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N_class</a:t>
            </a:r>
            <a:r>
              <a:rPr lang="de-DE" altLang="zh-CN" sz="2133" dirty="0"/>
              <a:t>(1)=500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/>
              <a:t>N = 6000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/>
              <a:t>Epsilon=1e-2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Deltax</a:t>
            </a:r>
            <a:r>
              <a:rPr lang="de-DE" altLang="zh-CN" sz="2133" dirty="0"/>
              <a:t>=0.1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/>
              <a:t>N_temp</a:t>
            </a:r>
            <a:r>
              <a:rPr lang="de-DE" altLang="zh-CN" sz="2133" dirty="0"/>
              <a:t>: ^2 </a:t>
            </a:r>
            <a:r>
              <a:rPr lang="de-DE" altLang="zh-CN" sz="2133" dirty="0">
                <a:sym typeface="Wingdings" panose="05000000000000000000" pitchFamily="2" charset="2"/>
              </a:rPr>
              <a:t> ^4 &amp;&amp; 1e71e6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>
                <a:sym typeface="Wingdings" panose="05000000000000000000" pitchFamily="2" charset="2"/>
              </a:rPr>
              <a:t>Mass</a:t>
            </a:r>
            <a:r>
              <a:rPr lang="de-DE" altLang="zh-CN" sz="2133" dirty="0">
                <a:sym typeface="Wingdings" panose="05000000000000000000" pitchFamily="2" charset="2"/>
              </a:rPr>
              <a:t> Sample in „</a:t>
            </a:r>
            <a:r>
              <a:rPr lang="de-DE" altLang="zh-CN" sz="2133" dirty="0" err="1">
                <a:sym typeface="Wingdings" panose="05000000000000000000" pitchFamily="2" charset="2"/>
              </a:rPr>
              <a:t>SAL.m</a:t>
            </a:r>
            <a:r>
              <a:rPr lang="de-DE" altLang="zh-CN" sz="2133" dirty="0">
                <a:sym typeface="Wingdings" panose="05000000000000000000" pitchFamily="2" charset="2"/>
              </a:rPr>
              <a:t>“: Rate 1.21.1</a:t>
            </a:r>
          </a:p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2133" dirty="0" err="1">
                <a:sym typeface="Wingdings" panose="05000000000000000000" pitchFamily="2" charset="2"/>
              </a:rPr>
              <a:t>Const</a:t>
            </a:r>
            <a:r>
              <a:rPr lang="de-DE" altLang="zh-CN" sz="2133" dirty="0">
                <a:sym typeface="Wingdings" panose="05000000000000000000" pitchFamily="2" charset="2"/>
              </a:rPr>
              <a:t>/K_0 in „S_O“</a:t>
            </a:r>
            <a:r>
              <a:rPr lang="de-DE" altLang="zh-CN" sz="2133" dirty="0" err="1">
                <a:sym typeface="Wingdings" panose="05000000000000000000" pitchFamily="2" charset="2"/>
              </a:rPr>
              <a:t>Const</a:t>
            </a:r>
            <a:r>
              <a:rPr lang="de-DE" altLang="zh-CN" sz="2133" dirty="0">
                <a:sym typeface="Wingdings" panose="05000000000000000000" pitchFamily="2" charset="2"/>
              </a:rPr>
              <a:t>/(</a:t>
            </a:r>
            <a:r>
              <a:rPr lang="de-DE" altLang="zh-CN" sz="2133" dirty="0" err="1">
                <a:sym typeface="Wingdings" panose="05000000000000000000" pitchFamily="2" charset="2"/>
              </a:rPr>
              <a:t>K_max-K_min</a:t>
            </a:r>
            <a:r>
              <a:rPr lang="de-DE" altLang="zh-CN" sz="2133" dirty="0">
                <a:sym typeface="Wingdings" panose="05000000000000000000" pitchFamily="2" charset="2"/>
              </a:rPr>
              <a:t>)</a:t>
            </a:r>
            <a:endParaRPr lang="de-DE" altLang="zh-CN" sz="2133" dirty="0"/>
          </a:p>
          <a:p>
            <a:pPr>
              <a:lnSpc>
                <a:spcPct val="114000"/>
              </a:lnSpc>
            </a:pPr>
            <a:endParaRPr lang="zh-CN" altLang="en-US" sz="2133" dirty="0" err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0CCE37-B338-40B8-A9E7-7A049B2B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3" y="5302588"/>
            <a:ext cx="6757343" cy="5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9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BEECE61-5834-45B8-8AC6-8FC7354A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4"/>
            <a:ext cx="12192000" cy="67578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F08FD-4FA5-4AE0-AE68-CDB96A6D5075}"/>
              </a:ext>
            </a:extLst>
          </p:cNvPr>
          <p:cNvSpPr txBox="1"/>
          <p:nvPr/>
        </p:nvSpPr>
        <p:spPr>
          <a:xfrm>
            <a:off x="6096000" y="5244030"/>
            <a:ext cx="4068896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Classification_Samples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216915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82DC33-DEAB-45AA-825C-EBF49C24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6"/>
            <a:ext cx="12192000" cy="67747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16C7B-B22F-4067-ABD6-A9E30C950F60}"/>
              </a:ext>
            </a:extLst>
          </p:cNvPr>
          <p:cNvSpPr txBox="1"/>
          <p:nvPr/>
        </p:nvSpPr>
        <p:spPr>
          <a:xfrm>
            <a:off x="6096000" y="5244030"/>
            <a:ext cx="4068896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Mass_Samples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292185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63426A-AC3E-4C5B-98D1-59171BFB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F08FD-4FA5-4AE0-AE68-CDB96A6D5075}"/>
              </a:ext>
            </a:extLst>
          </p:cNvPr>
          <p:cNvSpPr txBox="1"/>
          <p:nvPr/>
        </p:nvSpPr>
        <p:spPr>
          <a:xfrm>
            <a:off x="6096000" y="5244029"/>
            <a:ext cx="5111827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Classification_Samples</a:t>
            </a:r>
            <a:r>
              <a:rPr lang="de-DE" altLang="zh-CN" sz="2133" dirty="0"/>
              <a:t> plus 6 Lastfallen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30137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5782665-3C31-4235-BA60-332F3072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16C7B-B22F-4067-ABD6-A9E30C950F60}"/>
              </a:ext>
            </a:extLst>
          </p:cNvPr>
          <p:cNvSpPr txBox="1"/>
          <p:nvPr/>
        </p:nvSpPr>
        <p:spPr>
          <a:xfrm>
            <a:off x="6096000" y="5244029"/>
            <a:ext cx="5111827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Mass_Samples</a:t>
            </a:r>
            <a:r>
              <a:rPr lang="de-DE" altLang="zh-CN" sz="2133" dirty="0"/>
              <a:t> plus 6 Lastfallen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2273431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" y="19562"/>
            <a:ext cx="3025967" cy="1056379"/>
          </a:xfrm>
        </p:spPr>
        <p:txBody>
          <a:bodyPr/>
          <a:lstStyle/>
          <a:p>
            <a:r>
              <a:rPr lang="de-DE" sz="2667" dirty="0"/>
              <a:t>7500 Samples(1)</a:t>
            </a:r>
            <a:br>
              <a:rPr lang="de-DE" sz="2667" dirty="0"/>
            </a:br>
            <a:r>
              <a:rPr lang="de-DE" sz="2667" dirty="0"/>
              <a:t>epsilon:1e-2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BE345D5-E21F-452C-AE3C-13929AD64708}"/>
              </a:ext>
            </a:extLst>
          </p:cNvPr>
          <p:cNvGraphicFramePr>
            <a:graphicFrameLocks noGrp="1"/>
          </p:cNvGraphicFramePr>
          <p:nvPr/>
        </p:nvGraphicFramePr>
        <p:xfrm>
          <a:off x="-189257" y="1304318"/>
          <a:ext cx="12570514" cy="4465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308">
                  <a:extLst>
                    <a:ext uri="{9D8B030D-6E8A-4147-A177-3AD203B41FA5}">
                      <a16:colId xmlns:a16="http://schemas.microsoft.com/office/drawing/2014/main" val="2241512257"/>
                    </a:ext>
                  </a:extLst>
                </a:gridCol>
                <a:gridCol w="658459">
                  <a:extLst>
                    <a:ext uri="{9D8B030D-6E8A-4147-A177-3AD203B41FA5}">
                      <a16:colId xmlns:a16="http://schemas.microsoft.com/office/drawing/2014/main" val="813328133"/>
                    </a:ext>
                  </a:extLst>
                </a:gridCol>
                <a:gridCol w="621365">
                  <a:extLst>
                    <a:ext uri="{9D8B030D-6E8A-4147-A177-3AD203B41FA5}">
                      <a16:colId xmlns:a16="http://schemas.microsoft.com/office/drawing/2014/main" val="1947059670"/>
                    </a:ext>
                  </a:extLst>
                </a:gridCol>
                <a:gridCol w="1107899">
                  <a:extLst>
                    <a:ext uri="{9D8B030D-6E8A-4147-A177-3AD203B41FA5}">
                      <a16:colId xmlns:a16="http://schemas.microsoft.com/office/drawing/2014/main" val="3944906077"/>
                    </a:ext>
                  </a:extLst>
                </a:gridCol>
                <a:gridCol w="1111623">
                  <a:extLst>
                    <a:ext uri="{9D8B030D-6E8A-4147-A177-3AD203B41FA5}">
                      <a16:colId xmlns:a16="http://schemas.microsoft.com/office/drawing/2014/main" val="2721700584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4022045962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796143881"/>
                    </a:ext>
                  </a:extLst>
                </a:gridCol>
                <a:gridCol w="923364">
                  <a:extLst>
                    <a:ext uri="{9D8B030D-6E8A-4147-A177-3AD203B41FA5}">
                      <a16:colId xmlns:a16="http://schemas.microsoft.com/office/drawing/2014/main" val="28351067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00228775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47209365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97998876"/>
                    </a:ext>
                  </a:extLst>
                </a:gridCol>
                <a:gridCol w="1172436">
                  <a:extLst>
                    <a:ext uri="{9D8B030D-6E8A-4147-A177-3AD203B41FA5}">
                      <a16:colId xmlns:a16="http://schemas.microsoft.com/office/drawing/2014/main" val="1069135616"/>
                    </a:ext>
                  </a:extLst>
                </a:gridCol>
                <a:gridCol w="934271">
                  <a:extLst>
                    <a:ext uri="{9D8B030D-6E8A-4147-A177-3AD203B41FA5}">
                      <a16:colId xmlns:a16="http://schemas.microsoft.com/office/drawing/2014/main" val="774072831"/>
                    </a:ext>
                  </a:extLst>
                </a:gridCol>
              </a:tblGrid>
              <a:tr h="740735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Kraft/</a:t>
                      </a:r>
                    </a:p>
                    <a:p>
                      <a:r>
                        <a:rPr lang="de-DE" altLang="zh-CN" sz="1200" dirty="0" err="1"/>
                        <a:t>Fload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Verschiebung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Richtung/</a:t>
                      </a:r>
                    </a:p>
                    <a:p>
                      <a:r>
                        <a:rPr lang="de-DE" altLang="zh-CN" sz="1200" dirty="0"/>
                        <a:t>(x/y/r)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2298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y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2.1546e+05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7.4808e+03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3.5723e+08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3.1776e+08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58.8773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4.8296e+04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2</a:t>
                      </a:r>
                      <a:r>
                        <a:rPr lang="en-US" altLang="zh-CN" sz="1200" dirty="0"/>
                        <a:t>.6410e+03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2.2017e+08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1.0057e+07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30.9219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37830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2.1111e+05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7.6932e+03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3.5002e+08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3.2170e+08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55.1398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4.3942e+04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2.6743e+03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2.1296e+08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1.7454e+07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30.6296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533351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1.9755e+05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9.0228e+03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3.8389e+08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3.2853e+08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53.8905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5.6598e+04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3.5632e+03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2.3753e+08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</a:rPr>
                        <a:t>2.8195e+07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32.4098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668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588.36*100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1.1669e+05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4.2793e+03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1.2182e+08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1.2182e+08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32.6697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1.1867e+05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4.4754e+03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1.2707e+08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1.2707e+08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33.1798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74713"/>
                  </a:ext>
                </a:extLst>
              </a:tr>
              <a:tr h="335141">
                <a:tc gridSpan="3"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</a:t>
                      </a:r>
                      <a:r>
                        <a:rPr lang="en-US" altLang="zh-CN" sz="1200" b="1" dirty="0" err="1">
                          <a:solidFill>
                            <a:srgbClr val="FF0000"/>
                          </a:solidFill>
                        </a:rPr>
                        <a:t>Nach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 „</a:t>
                      </a:r>
                      <a:r>
                        <a:rPr lang="en-US" altLang="zh-CN" sz="1200" b="1" dirty="0" err="1">
                          <a:solidFill>
                            <a:srgbClr val="FF0000"/>
                          </a:solidFill>
                        </a:rPr>
                        <a:t>C.O.m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1.1234e+05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4.3203e+03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1.1461e+08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1.1461e+08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34.5853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1.1432e+05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4.5272e+03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1.1986e+08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1.1986e+08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35.1310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59996"/>
                  </a:ext>
                </a:extLst>
              </a:tr>
              <a:tr h="33514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1.2222e+05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4.8078e+03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2.4541e+08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8.0422e+07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37.1433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1.0538e+05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2.2322e+03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3.0983e+07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1.4769e+08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33.0470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7633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588.36*400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4.3533e+05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2.3294e+04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100.0000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4.3533e+05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2.3294e+04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100.0000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0955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4.3098e+05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2.3229e+04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99.6349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4.3098e+05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2.3229e+04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99.6349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877215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4.3036e+05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2.1854e+04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6.8099e+08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6.8461e+08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99.7095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4.3038e+05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2.1860e+04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6.8158e+08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6.8435e+08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99.7104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02187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473A824-308B-4EC5-9388-C76BAE69C94A}"/>
              </a:ext>
            </a:extLst>
          </p:cNvPr>
          <p:cNvSpPr txBox="1"/>
          <p:nvPr/>
        </p:nvSpPr>
        <p:spPr>
          <a:xfrm>
            <a:off x="3144502" y="76424"/>
            <a:ext cx="8973671" cy="632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1600" dirty="0"/>
              <a:t>Schwarz für optimale Kappa-Vektor nach „</a:t>
            </a:r>
            <a:r>
              <a:rPr lang="de-DE" altLang="zh-CN" sz="1600" dirty="0" err="1"/>
              <a:t>M_O.m</a:t>
            </a:r>
            <a:r>
              <a:rPr lang="de-DE" altLang="zh-CN" sz="1600" dirty="0"/>
              <a:t>“; </a:t>
            </a:r>
            <a:r>
              <a:rPr lang="de-DE" altLang="zh-CN" sz="1600" dirty="0">
                <a:solidFill>
                  <a:srgbClr val="FF0000"/>
                </a:solidFill>
              </a:rPr>
              <a:t>Rot für optimale Kappa-Vektor nach „</a:t>
            </a:r>
            <a:r>
              <a:rPr lang="de-DE" altLang="zh-CN" sz="1600" dirty="0" err="1">
                <a:solidFill>
                  <a:srgbClr val="FF0000"/>
                </a:solidFill>
              </a:rPr>
              <a:t>C_O.m</a:t>
            </a:r>
            <a:r>
              <a:rPr lang="de-DE" altLang="zh-CN" sz="1600" dirty="0">
                <a:solidFill>
                  <a:srgbClr val="FF0000"/>
                </a:solidFill>
              </a:rPr>
              <a:t>“ ;</a:t>
            </a:r>
          </a:p>
          <a:p>
            <a:pPr>
              <a:lnSpc>
                <a:spcPct val="114000"/>
              </a:lnSpc>
            </a:pP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Blue für geschätzt 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Kappa_Vektor</a:t>
            </a: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 durch Metamodel nach „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C.O.m</a:t>
            </a:r>
            <a:r>
              <a:rPr lang="de-DE" altLang="zh-CN" sz="2133" dirty="0">
                <a:solidFill>
                  <a:srgbClr val="0065BD"/>
                </a:solidFill>
                <a:latin typeface="Arial"/>
                <a:cs typeface="Arial" charset="0"/>
              </a:rPr>
              <a:t>“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C5E30C-252F-4328-A555-AB694AF3439B}"/>
              </a:ext>
            </a:extLst>
          </p:cNvPr>
          <p:cNvSpPr txBox="1"/>
          <p:nvPr/>
        </p:nvSpPr>
        <p:spPr>
          <a:xfrm>
            <a:off x="1712789" y="6130314"/>
            <a:ext cx="6022553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>
                <a:solidFill>
                  <a:srgbClr val="FF0000"/>
                </a:solidFill>
              </a:rPr>
              <a:t>Alle 3 Lastfallen problemlos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FD9E8C-112B-4394-9D31-507ABAB54B4F}"/>
              </a:ext>
            </a:extLst>
          </p:cNvPr>
          <p:cNvSpPr txBox="1"/>
          <p:nvPr/>
        </p:nvSpPr>
        <p:spPr>
          <a:xfrm>
            <a:off x="2702805" y="811693"/>
            <a:ext cx="6330440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Const</a:t>
            </a:r>
            <a:r>
              <a:rPr lang="de-DE" altLang="zh-CN" sz="2133" dirty="0"/>
              <a:t>/(</a:t>
            </a:r>
            <a:r>
              <a:rPr lang="de-DE" altLang="zh-CN" sz="2133" dirty="0" err="1"/>
              <a:t>K_max-K_min</a:t>
            </a:r>
            <a:r>
              <a:rPr lang="de-DE" altLang="zh-CN" sz="2133" dirty="0"/>
              <a:t>)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181265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5C83E-B7ED-4F51-8A65-71744A6D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2F021-9A43-49B2-96AF-3CF253FC81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4205" y="6492875"/>
            <a:ext cx="8619040" cy="365125"/>
          </a:xfrm>
        </p:spPr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D48FCFA-4CD4-4049-B44E-43F12C8D7F2C}"/>
              </a:ext>
            </a:extLst>
          </p:cNvPr>
          <p:cNvCxnSpPr>
            <a:cxnSpLocks/>
          </p:cNvCxnSpPr>
          <p:nvPr/>
        </p:nvCxnSpPr>
        <p:spPr>
          <a:xfrm>
            <a:off x="3782903" y="-19561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D1E68B5-DE2C-41B5-AAFE-952B4FB2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" y="1185098"/>
            <a:ext cx="1796664" cy="102145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721398B-F87F-4FF1-9E5A-951DD71A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" y="4436616"/>
            <a:ext cx="1764491" cy="103775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71BDD96-F352-47FC-BEBF-A2AA1C6D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21" y="4432707"/>
            <a:ext cx="1764491" cy="103775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E8CAFCA-3163-43B6-AD66-45C437A34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81" y="1170749"/>
            <a:ext cx="1821584" cy="10358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DE4EAD7-3DFB-451D-9BF0-C254036C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8" y="2825068"/>
            <a:ext cx="1647717" cy="10386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4971700-1E80-4A6A-8717-D81E53F63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26" y="2825068"/>
            <a:ext cx="1734260" cy="1038651"/>
          </a:xfrm>
          <a:prstGeom prst="rect">
            <a:avLst/>
          </a:prstGeom>
        </p:spPr>
      </p:pic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23931698-AB5C-4FAF-A3C9-FC64AB4D3110}"/>
              </a:ext>
            </a:extLst>
          </p:cNvPr>
          <p:cNvCxnSpPr>
            <a:cxnSpLocks/>
          </p:cNvCxnSpPr>
          <p:nvPr/>
        </p:nvCxnSpPr>
        <p:spPr>
          <a:xfrm>
            <a:off x="7981551" y="0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0139C2F-83A0-429F-A5A4-1478494CE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060" y="1122326"/>
            <a:ext cx="1681877" cy="102145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B0B1D3B-FA70-43FD-95F5-2A632C21E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938" y="1107978"/>
            <a:ext cx="1737399" cy="102145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11B8581-0D8E-40B1-87C8-C5FBB500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941" y="2911100"/>
            <a:ext cx="1831684" cy="10090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6CE24F2-2A69-4AE4-8B80-CD7328BF58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7516" y="2902670"/>
            <a:ext cx="1737400" cy="101858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708FF87-D499-47A2-B238-4C0D150277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4061" y="4757971"/>
            <a:ext cx="1755812" cy="103580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19B0539-9D2E-4E99-8FC1-FAE8B0A985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9873" y="4753799"/>
            <a:ext cx="1755812" cy="1035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127A8A-CD2C-4748-A34E-7C52C21A7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8083" y="1118901"/>
            <a:ext cx="1734260" cy="10095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9096FD-F00B-4760-B1AE-1675CA263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4707" y="1107979"/>
            <a:ext cx="1734261" cy="10569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B430906-0CE0-4B82-828B-E3B3F579E2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2343" y="2918076"/>
            <a:ext cx="1697104" cy="10218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57F510-BACD-4B74-8BDC-E963D21E25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4364" y="2918076"/>
            <a:ext cx="1674024" cy="10020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528FD-5E85-49A6-903A-438B0EDD29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35246" y="4786408"/>
            <a:ext cx="1669461" cy="1061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1741A2-03CC-45B4-AECF-7C47976244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8519" y="4766846"/>
            <a:ext cx="1910928" cy="10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3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BE345D5-E21F-452C-AE3C-13929AD64708}"/>
              </a:ext>
            </a:extLst>
          </p:cNvPr>
          <p:cNvGraphicFramePr>
            <a:graphicFrameLocks noGrp="1"/>
          </p:cNvGraphicFramePr>
          <p:nvPr/>
        </p:nvGraphicFramePr>
        <p:xfrm>
          <a:off x="-189257" y="1319667"/>
          <a:ext cx="12570513" cy="477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308">
                  <a:extLst>
                    <a:ext uri="{9D8B030D-6E8A-4147-A177-3AD203B41FA5}">
                      <a16:colId xmlns:a16="http://schemas.microsoft.com/office/drawing/2014/main" val="2241512257"/>
                    </a:ext>
                  </a:extLst>
                </a:gridCol>
                <a:gridCol w="658459">
                  <a:extLst>
                    <a:ext uri="{9D8B030D-6E8A-4147-A177-3AD203B41FA5}">
                      <a16:colId xmlns:a16="http://schemas.microsoft.com/office/drawing/2014/main" val="813328133"/>
                    </a:ext>
                  </a:extLst>
                </a:gridCol>
                <a:gridCol w="621365">
                  <a:extLst>
                    <a:ext uri="{9D8B030D-6E8A-4147-A177-3AD203B41FA5}">
                      <a16:colId xmlns:a16="http://schemas.microsoft.com/office/drawing/2014/main" val="1947059670"/>
                    </a:ext>
                  </a:extLst>
                </a:gridCol>
                <a:gridCol w="1107899">
                  <a:extLst>
                    <a:ext uri="{9D8B030D-6E8A-4147-A177-3AD203B41FA5}">
                      <a16:colId xmlns:a16="http://schemas.microsoft.com/office/drawing/2014/main" val="3944906077"/>
                    </a:ext>
                  </a:extLst>
                </a:gridCol>
                <a:gridCol w="1111623">
                  <a:extLst>
                    <a:ext uri="{9D8B030D-6E8A-4147-A177-3AD203B41FA5}">
                      <a16:colId xmlns:a16="http://schemas.microsoft.com/office/drawing/2014/main" val="2721700584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4022045962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796143881"/>
                    </a:ext>
                  </a:extLst>
                </a:gridCol>
                <a:gridCol w="923364">
                  <a:extLst>
                    <a:ext uri="{9D8B030D-6E8A-4147-A177-3AD203B41FA5}">
                      <a16:colId xmlns:a16="http://schemas.microsoft.com/office/drawing/2014/main" val="28351067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00228775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47209365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97998876"/>
                    </a:ext>
                  </a:extLst>
                </a:gridCol>
                <a:gridCol w="1172436">
                  <a:extLst>
                    <a:ext uri="{9D8B030D-6E8A-4147-A177-3AD203B41FA5}">
                      <a16:colId xmlns:a16="http://schemas.microsoft.com/office/drawing/2014/main" val="1069135616"/>
                    </a:ext>
                  </a:extLst>
                </a:gridCol>
                <a:gridCol w="934271">
                  <a:extLst>
                    <a:ext uri="{9D8B030D-6E8A-4147-A177-3AD203B41FA5}">
                      <a16:colId xmlns:a16="http://schemas.microsoft.com/office/drawing/2014/main" val="774072831"/>
                    </a:ext>
                  </a:extLst>
                </a:gridCol>
              </a:tblGrid>
              <a:tr h="740735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Kraft/</a:t>
                      </a:r>
                    </a:p>
                    <a:p>
                      <a:r>
                        <a:rPr lang="de-DE" altLang="zh-CN" sz="1200" dirty="0" err="1"/>
                        <a:t>Fload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Verschiebung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Richtung/</a:t>
                      </a:r>
                    </a:p>
                    <a:p>
                      <a:r>
                        <a:rPr lang="de-DE" altLang="zh-CN" sz="1200" dirty="0"/>
                        <a:t>(x/y/r)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2298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*0.01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8.9602e+04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303.5121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25.3847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8.9602e+04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303.5121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25.3847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78367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48482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3334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588.36*100000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1.1974e+05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344.7917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34.0165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1.1974e+05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344.7917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34.0165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37669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1.1539e+05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353.6109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33.8988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1.1539e+05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353.6109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33.8988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94242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1.2054e+05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2.6673e+03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1.7705e+08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1.7970e+08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36.8873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1.2236e+05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2.7508e+03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1.7504e+08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1.8149e+08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36.7360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326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 err="1"/>
                        <a:t>y_l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4.8296e+04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2</a:t>
                      </a:r>
                      <a:r>
                        <a:rPr lang="en-US" altLang="zh-CN" sz="1200" dirty="0"/>
                        <a:t>.6410e+03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1.0057e+07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2.2017e+08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30.9219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2.1546e+05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7.4808e+03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3.1776e+08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3.5723e+08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58.8773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237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4.3942e+04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2.6743e+03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1.7454e+07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2.1296e+08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30.6296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2.1111e+05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7.6932e+03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3.2170e+08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3.5002e+08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55.1398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920766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6.2094e+04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3.1319e+03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2.8376e+07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2.3463e+08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32.2772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1.9578e+05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8.7406e+03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3.2487e+08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3.7467e+08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53.5277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34581"/>
                  </a:ext>
                </a:extLst>
              </a:tr>
            </a:tbl>
          </a:graphicData>
        </a:graphic>
      </p:graphicFrame>
      <p:sp>
        <p:nvSpPr>
          <p:cNvPr id="9" name="Titel 2">
            <a:extLst>
              <a:ext uri="{FF2B5EF4-FFF2-40B4-BE49-F238E27FC236}">
                <a16:creationId xmlns:a16="http://schemas.microsoft.com/office/drawing/2014/main" id="{E60E8EFD-3028-46DF-963E-C187712C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562"/>
            <a:ext cx="3025967" cy="1056379"/>
          </a:xfrm>
        </p:spPr>
        <p:txBody>
          <a:bodyPr/>
          <a:lstStyle/>
          <a:p>
            <a:r>
              <a:rPr lang="de-DE" sz="2667" dirty="0"/>
              <a:t>7500 Samples(2)</a:t>
            </a:r>
            <a:br>
              <a:rPr lang="de-DE" sz="2667" dirty="0"/>
            </a:br>
            <a:r>
              <a:rPr lang="de-DE" sz="2667" dirty="0"/>
              <a:t>epsilon:1e-2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298254-9A48-415F-AF10-1B6AF868C93C}"/>
              </a:ext>
            </a:extLst>
          </p:cNvPr>
          <p:cNvSpPr txBox="1"/>
          <p:nvPr/>
        </p:nvSpPr>
        <p:spPr>
          <a:xfrm>
            <a:off x="3144502" y="76424"/>
            <a:ext cx="8973671" cy="632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1600" dirty="0"/>
              <a:t>Schwarz für optimale Kappa-Vektor nach „</a:t>
            </a:r>
            <a:r>
              <a:rPr lang="de-DE" altLang="zh-CN" sz="1600" dirty="0" err="1"/>
              <a:t>M_O.m</a:t>
            </a:r>
            <a:r>
              <a:rPr lang="de-DE" altLang="zh-CN" sz="1600" dirty="0"/>
              <a:t>“; </a:t>
            </a:r>
            <a:r>
              <a:rPr lang="de-DE" altLang="zh-CN" sz="1600" dirty="0">
                <a:solidFill>
                  <a:srgbClr val="FF0000"/>
                </a:solidFill>
              </a:rPr>
              <a:t>Rot für optimale Kappa-Vektor nach „</a:t>
            </a:r>
            <a:r>
              <a:rPr lang="de-DE" altLang="zh-CN" sz="1600" dirty="0" err="1">
                <a:solidFill>
                  <a:srgbClr val="FF0000"/>
                </a:solidFill>
              </a:rPr>
              <a:t>C_O.m</a:t>
            </a:r>
            <a:r>
              <a:rPr lang="de-DE" altLang="zh-CN" sz="1600" dirty="0">
                <a:solidFill>
                  <a:srgbClr val="FF0000"/>
                </a:solidFill>
              </a:rPr>
              <a:t>“ ;</a:t>
            </a:r>
          </a:p>
          <a:p>
            <a:pPr>
              <a:lnSpc>
                <a:spcPct val="114000"/>
              </a:lnSpc>
            </a:pP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Blue für geschätzt 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Kappa_Vektor</a:t>
            </a: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 durch Metamodel nach „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C.O.m</a:t>
            </a:r>
            <a:r>
              <a:rPr lang="de-DE" altLang="zh-CN" sz="2133" dirty="0">
                <a:solidFill>
                  <a:srgbClr val="0065BD"/>
                </a:solidFill>
                <a:latin typeface="Arial"/>
                <a:cs typeface="Arial" charset="0"/>
              </a:rPr>
              <a:t>“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DC96A15-7A48-444D-94FC-CF54D8E27C8A}"/>
              </a:ext>
            </a:extLst>
          </p:cNvPr>
          <p:cNvCxnSpPr/>
          <p:nvPr/>
        </p:nvCxnSpPr>
        <p:spPr>
          <a:xfrm>
            <a:off x="-189257" y="2065539"/>
            <a:ext cx="12570513" cy="12665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4E18E24-36F8-4AD9-A99D-1A675488283F}"/>
              </a:ext>
            </a:extLst>
          </p:cNvPr>
          <p:cNvSpPr txBox="1"/>
          <p:nvPr/>
        </p:nvSpPr>
        <p:spPr>
          <a:xfrm>
            <a:off x="1712789" y="6130314"/>
            <a:ext cx="6022553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>
                <a:solidFill>
                  <a:srgbClr val="FF0000"/>
                </a:solidFill>
              </a:rPr>
              <a:t>Alle 2 Lastfallen problemlos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5A02CD-FB81-4330-B83F-4A39F5D897F7}"/>
              </a:ext>
            </a:extLst>
          </p:cNvPr>
          <p:cNvSpPr txBox="1"/>
          <p:nvPr/>
        </p:nvSpPr>
        <p:spPr>
          <a:xfrm>
            <a:off x="2702805" y="811693"/>
            <a:ext cx="6330440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Const</a:t>
            </a:r>
            <a:r>
              <a:rPr lang="de-DE" altLang="zh-CN" sz="2133" dirty="0"/>
              <a:t>/(</a:t>
            </a:r>
            <a:r>
              <a:rPr lang="de-DE" altLang="zh-CN" sz="2133" dirty="0" err="1"/>
              <a:t>K_max-K_min</a:t>
            </a:r>
            <a:r>
              <a:rPr lang="de-DE" altLang="zh-CN" sz="2133" dirty="0"/>
              <a:t>)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184175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5C83E-B7ED-4F51-8A65-71744A6D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2F021-9A43-49B2-96AF-3CF253FC81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4205" y="6492875"/>
            <a:ext cx="8619040" cy="365125"/>
          </a:xfrm>
        </p:spPr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D48FCFA-4CD4-4049-B44E-43F12C8D7F2C}"/>
              </a:ext>
            </a:extLst>
          </p:cNvPr>
          <p:cNvCxnSpPr>
            <a:cxnSpLocks/>
          </p:cNvCxnSpPr>
          <p:nvPr/>
        </p:nvCxnSpPr>
        <p:spPr>
          <a:xfrm>
            <a:off x="3985407" y="19627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E573AFD4-DDB6-4C56-B3CF-16FC4A47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5" y="1044687"/>
            <a:ext cx="1694683" cy="104080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3538FE6-386B-489F-9136-95041B9C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49" y="1044687"/>
            <a:ext cx="1694683" cy="104080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00948B1-D119-47FF-AD70-4FA1E8C8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9" y="4695067"/>
            <a:ext cx="1842333" cy="104753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C565ED-02B0-4A89-99AF-8A2251464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816" y="4685227"/>
            <a:ext cx="1821585" cy="10573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24AD1CD-FA00-4386-8429-33A78691C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" y="2814627"/>
            <a:ext cx="1864925" cy="10386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3D8C934-0CBE-4326-8142-15564E51D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534" y="2814627"/>
            <a:ext cx="1864925" cy="1038651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C4EFFE9-5294-469A-AFE4-66FD5D9ED7AC}"/>
              </a:ext>
            </a:extLst>
          </p:cNvPr>
          <p:cNvCxnSpPr>
            <a:cxnSpLocks/>
          </p:cNvCxnSpPr>
          <p:nvPr/>
        </p:nvCxnSpPr>
        <p:spPr>
          <a:xfrm>
            <a:off x="8198745" y="0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9B7876EA-C839-4F49-8E0B-3AAD91C07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868" y="2813613"/>
            <a:ext cx="1622464" cy="10396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DAA795F-295B-483B-81E1-DFFCBE85F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332" y="2813612"/>
            <a:ext cx="1622464" cy="103966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3C99953-6A14-4D67-8702-7A46F0302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41" y="2851797"/>
            <a:ext cx="1720871" cy="102765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CDB19FC-BEA6-46DF-B586-57F629931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111" y="2813611"/>
            <a:ext cx="1864927" cy="112912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64F7848-4499-4989-BB7F-1B6EB14B5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001" y="4695068"/>
            <a:ext cx="1861280" cy="105088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D8AADEC-BE90-4D2C-BF69-A922DCA6BE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5894" y="4695068"/>
            <a:ext cx="1590919" cy="1050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77B7B0-7772-4280-AE7F-174F6E8A4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41" y="4729556"/>
            <a:ext cx="1810396" cy="1050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51309C-8D9A-46CD-BBA4-04B35EC53B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8636" y="4729555"/>
            <a:ext cx="1827960" cy="10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EFF73C-9976-4193-ACB2-55B82C58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88"/>
            <a:ext cx="12192000" cy="67556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F08FD-4FA5-4AE0-AE68-CDB96A6D5075}"/>
              </a:ext>
            </a:extLst>
          </p:cNvPr>
          <p:cNvSpPr txBox="1"/>
          <p:nvPr/>
        </p:nvSpPr>
        <p:spPr>
          <a:xfrm>
            <a:off x="6096000" y="5244030"/>
            <a:ext cx="4068896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Classification_Samples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363223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2A1A61-C656-453B-9478-7E063E26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4"/>
            <a:ext cx="12192000" cy="680749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16C7B-B22F-4067-ABD6-A9E30C950F60}"/>
              </a:ext>
            </a:extLst>
          </p:cNvPr>
          <p:cNvSpPr txBox="1"/>
          <p:nvPr/>
        </p:nvSpPr>
        <p:spPr>
          <a:xfrm>
            <a:off x="6096000" y="5244030"/>
            <a:ext cx="4068896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Mass_Samples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382664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BF6E1F-8D73-485B-B626-1101959E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62"/>
            <a:ext cx="12192000" cy="67558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F08FD-4FA5-4AE0-AE68-CDB96A6D5075}"/>
              </a:ext>
            </a:extLst>
          </p:cNvPr>
          <p:cNvSpPr txBox="1"/>
          <p:nvPr/>
        </p:nvSpPr>
        <p:spPr>
          <a:xfrm>
            <a:off x="6096000" y="5244029"/>
            <a:ext cx="5111827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Classification_Samples</a:t>
            </a:r>
            <a:r>
              <a:rPr lang="de-DE" altLang="zh-CN" sz="2133" dirty="0"/>
              <a:t> plus 6 Lastfallen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136410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387E7ED-F562-4DFD-9517-4BBBAB07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60"/>
            <a:ext cx="12192000" cy="67114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6052A-721B-42C4-AAFB-F3BC94F5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F80E6-2FB3-4640-89D3-635636975F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16C7B-B22F-4067-ABD6-A9E30C950F60}"/>
              </a:ext>
            </a:extLst>
          </p:cNvPr>
          <p:cNvSpPr txBox="1"/>
          <p:nvPr/>
        </p:nvSpPr>
        <p:spPr>
          <a:xfrm>
            <a:off x="6096000" y="5244029"/>
            <a:ext cx="5111827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Mass_Samples</a:t>
            </a:r>
            <a:r>
              <a:rPr lang="de-DE" altLang="zh-CN" sz="2133" dirty="0"/>
              <a:t> plus 6 Lastfallen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76126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" y="19562"/>
            <a:ext cx="3025967" cy="1056379"/>
          </a:xfrm>
        </p:spPr>
        <p:txBody>
          <a:bodyPr/>
          <a:lstStyle/>
          <a:p>
            <a:r>
              <a:rPr lang="de-DE" sz="2667" dirty="0"/>
              <a:t>5500 Samples(1)</a:t>
            </a:r>
            <a:br>
              <a:rPr lang="de-DE" sz="2667" dirty="0"/>
            </a:br>
            <a:r>
              <a:rPr lang="de-DE" sz="2667" dirty="0"/>
              <a:t>epsilon:1e-2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BE345D5-E21F-452C-AE3C-13929AD64708}"/>
              </a:ext>
            </a:extLst>
          </p:cNvPr>
          <p:cNvGraphicFramePr>
            <a:graphicFrameLocks noGrp="1"/>
          </p:cNvGraphicFramePr>
          <p:nvPr/>
        </p:nvGraphicFramePr>
        <p:xfrm>
          <a:off x="-189257" y="1304318"/>
          <a:ext cx="12570514" cy="4465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308">
                  <a:extLst>
                    <a:ext uri="{9D8B030D-6E8A-4147-A177-3AD203B41FA5}">
                      <a16:colId xmlns:a16="http://schemas.microsoft.com/office/drawing/2014/main" val="2241512257"/>
                    </a:ext>
                  </a:extLst>
                </a:gridCol>
                <a:gridCol w="658459">
                  <a:extLst>
                    <a:ext uri="{9D8B030D-6E8A-4147-A177-3AD203B41FA5}">
                      <a16:colId xmlns:a16="http://schemas.microsoft.com/office/drawing/2014/main" val="813328133"/>
                    </a:ext>
                  </a:extLst>
                </a:gridCol>
                <a:gridCol w="621365">
                  <a:extLst>
                    <a:ext uri="{9D8B030D-6E8A-4147-A177-3AD203B41FA5}">
                      <a16:colId xmlns:a16="http://schemas.microsoft.com/office/drawing/2014/main" val="1947059670"/>
                    </a:ext>
                  </a:extLst>
                </a:gridCol>
                <a:gridCol w="1107899">
                  <a:extLst>
                    <a:ext uri="{9D8B030D-6E8A-4147-A177-3AD203B41FA5}">
                      <a16:colId xmlns:a16="http://schemas.microsoft.com/office/drawing/2014/main" val="3944906077"/>
                    </a:ext>
                  </a:extLst>
                </a:gridCol>
                <a:gridCol w="1111623">
                  <a:extLst>
                    <a:ext uri="{9D8B030D-6E8A-4147-A177-3AD203B41FA5}">
                      <a16:colId xmlns:a16="http://schemas.microsoft.com/office/drawing/2014/main" val="2721700584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4022045962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796143881"/>
                    </a:ext>
                  </a:extLst>
                </a:gridCol>
                <a:gridCol w="923364">
                  <a:extLst>
                    <a:ext uri="{9D8B030D-6E8A-4147-A177-3AD203B41FA5}">
                      <a16:colId xmlns:a16="http://schemas.microsoft.com/office/drawing/2014/main" val="28351067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00228775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47209365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97998876"/>
                    </a:ext>
                  </a:extLst>
                </a:gridCol>
                <a:gridCol w="1172436">
                  <a:extLst>
                    <a:ext uri="{9D8B030D-6E8A-4147-A177-3AD203B41FA5}">
                      <a16:colId xmlns:a16="http://schemas.microsoft.com/office/drawing/2014/main" val="1069135616"/>
                    </a:ext>
                  </a:extLst>
                </a:gridCol>
                <a:gridCol w="934271">
                  <a:extLst>
                    <a:ext uri="{9D8B030D-6E8A-4147-A177-3AD203B41FA5}">
                      <a16:colId xmlns:a16="http://schemas.microsoft.com/office/drawing/2014/main" val="774072831"/>
                    </a:ext>
                  </a:extLst>
                </a:gridCol>
              </a:tblGrid>
              <a:tr h="740735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Kraft/</a:t>
                      </a:r>
                    </a:p>
                    <a:p>
                      <a:r>
                        <a:rPr lang="de-DE" altLang="zh-CN" sz="1200" dirty="0" err="1"/>
                        <a:t>Fload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Verschiebung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Richtung/</a:t>
                      </a:r>
                    </a:p>
                    <a:p>
                      <a:r>
                        <a:rPr lang="de-DE" altLang="zh-CN" sz="1200" dirty="0"/>
                        <a:t>(x/y/r)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2298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y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2.1546e+05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7.4808e+03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3.5723e+08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3.1776e+08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58.8773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4.8296e+04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2</a:t>
                      </a:r>
                      <a:r>
                        <a:rPr lang="en-US" altLang="zh-CN" sz="1200" dirty="0"/>
                        <a:t>.6410e+03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2.2017e+08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1.0057e+07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30.9219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37830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2.1111e+05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7.6932e+03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3.5002e+08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3.2170e+08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55.1398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4.3942e+04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2.6743e+03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2.1296e+08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1.7454e+07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30.6296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533351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1.9703e+05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8.6305e+03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3.7314e+08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3.1770e+08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54.0545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8.0308e+04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5.4333e+03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2.5931e+08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</a:rPr>
                        <a:t>1.1505e+08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33.1405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668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588.36*100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1.1669e+05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4.2793e+03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1.2182e+08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1.2182e+08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32.6697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1.1867e+05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4.4754e+03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1.2707e+08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1.2707e+08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33.1798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74713"/>
                  </a:ext>
                </a:extLst>
              </a:tr>
              <a:tr h="335141">
                <a:tc gridSpan="3"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</a:t>
                      </a:r>
                      <a:r>
                        <a:rPr lang="en-US" altLang="zh-CN" sz="1200" b="1" dirty="0" err="1">
                          <a:solidFill>
                            <a:srgbClr val="FF0000"/>
                          </a:solidFill>
                        </a:rPr>
                        <a:t>Nach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 „</a:t>
                      </a:r>
                      <a:r>
                        <a:rPr lang="en-US" altLang="zh-CN" sz="1200" b="1" dirty="0" err="1">
                          <a:solidFill>
                            <a:srgbClr val="FF0000"/>
                          </a:solidFill>
                        </a:rPr>
                        <a:t>C.O.m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1.1234e+05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 4.3203e+03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1.1461e+08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1.1461e+08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34.5853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1.1432e+05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4.5272e+03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1.1986e+08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1.1986e+08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35.1310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59996"/>
                  </a:ext>
                </a:extLst>
              </a:tr>
              <a:tr h="33514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1.1326e+05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4.2102e+03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1.1579e+08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1.5569e+08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35.2636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1.1314e+05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4.2190e+03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1.1600e+08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1.5578e+08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35.1910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7633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588.36*400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4.3533e+05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2.3294e+04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100.0000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4.3533e+05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2.3294e+04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7.2096e+08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100.0000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80955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4.3098e+05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2.3229e+04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99.6349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4.3098e+05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2.3229e+04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7.1943e+08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99.6349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877215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4.3063e+05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2.1931e+04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6.7427e+08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6.9546e+08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99.7364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4.3063e+05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2.1930e+04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6.7426e+08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6.9542e+08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99.7362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02187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473A824-308B-4EC5-9388-C76BAE69C94A}"/>
              </a:ext>
            </a:extLst>
          </p:cNvPr>
          <p:cNvSpPr txBox="1"/>
          <p:nvPr/>
        </p:nvSpPr>
        <p:spPr>
          <a:xfrm>
            <a:off x="3144502" y="76424"/>
            <a:ext cx="8973671" cy="632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1600" dirty="0"/>
              <a:t>Schwarz für optimale Kappa-Vektor nach „</a:t>
            </a:r>
            <a:r>
              <a:rPr lang="de-DE" altLang="zh-CN" sz="1600" dirty="0" err="1"/>
              <a:t>M_O.m</a:t>
            </a:r>
            <a:r>
              <a:rPr lang="de-DE" altLang="zh-CN" sz="1600" dirty="0"/>
              <a:t>“; </a:t>
            </a:r>
            <a:r>
              <a:rPr lang="de-DE" altLang="zh-CN" sz="1600" dirty="0">
                <a:solidFill>
                  <a:srgbClr val="FF0000"/>
                </a:solidFill>
              </a:rPr>
              <a:t>Rot für optimale Kappa-Vektor nach „</a:t>
            </a:r>
            <a:r>
              <a:rPr lang="de-DE" altLang="zh-CN" sz="1600" dirty="0" err="1">
                <a:solidFill>
                  <a:srgbClr val="FF0000"/>
                </a:solidFill>
              </a:rPr>
              <a:t>C_O.m</a:t>
            </a:r>
            <a:r>
              <a:rPr lang="de-DE" altLang="zh-CN" sz="1600" dirty="0">
                <a:solidFill>
                  <a:srgbClr val="FF0000"/>
                </a:solidFill>
              </a:rPr>
              <a:t>“ ;</a:t>
            </a:r>
          </a:p>
          <a:p>
            <a:pPr>
              <a:lnSpc>
                <a:spcPct val="114000"/>
              </a:lnSpc>
            </a:pP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Blue für geschätzt 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Kappa_Vektor</a:t>
            </a: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 durch Metamodel nach „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C.O.m</a:t>
            </a:r>
            <a:r>
              <a:rPr lang="de-DE" altLang="zh-CN" sz="2133" dirty="0">
                <a:solidFill>
                  <a:srgbClr val="0065BD"/>
                </a:solidFill>
                <a:latin typeface="Arial"/>
                <a:cs typeface="Arial" charset="0"/>
              </a:rPr>
              <a:t>“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A9F5DE-7E02-49C7-BFAF-7298AA58EC1D}"/>
              </a:ext>
            </a:extLst>
          </p:cNvPr>
          <p:cNvSpPr txBox="1"/>
          <p:nvPr/>
        </p:nvSpPr>
        <p:spPr>
          <a:xfrm>
            <a:off x="1175134" y="6030595"/>
            <a:ext cx="6022553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>
                <a:solidFill>
                  <a:srgbClr val="FF0000"/>
                </a:solidFill>
              </a:rPr>
              <a:t>Alle 3 Lastfallen problemlos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F7DE9F-6ED9-4E68-BFEE-864C32A22B7A}"/>
              </a:ext>
            </a:extLst>
          </p:cNvPr>
          <p:cNvSpPr txBox="1"/>
          <p:nvPr/>
        </p:nvSpPr>
        <p:spPr>
          <a:xfrm>
            <a:off x="2702805" y="811693"/>
            <a:ext cx="6330440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Const</a:t>
            </a:r>
            <a:r>
              <a:rPr lang="de-DE" altLang="zh-CN" sz="2133" dirty="0"/>
              <a:t>/(</a:t>
            </a:r>
            <a:r>
              <a:rPr lang="de-DE" altLang="zh-CN" sz="2133" dirty="0" err="1"/>
              <a:t>K_max-K_min</a:t>
            </a:r>
            <a:r>
              <a:rPr lang="de-DE" altLang="zh-CN" sz="2133" dirty="0"/>
              <a:t>)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24021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5C83E-B7ED-4F51-8A65-71744A6D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2F021-9A43-49B2-96AF-3CF253FC81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4205" y="6492875"/>
            <a:ext cx="8619040" cy="365125"/>
          </a:xfrm>
        </p:spPr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D48FCFA-4CD4-4049-B44E-43F12C8D7F2C}"/>
              </a:ext>
            </a:extLst>
          </p:cNvPr>
          <p:cNvCxnSpPr>
            <a:cxnSpLocks/>
          </p:cNvCxnSpPr>
          <p:nvPr/>
        </p:nvCxnSpPr>
        <p:spPr>
          <a:xfrm>
            <a:off x="3782903" y="-19561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23931698-AB5C-4FAF-A3C9-FC64AB4D3110}"/>
              </a:ext>
            </a:extLst>
          </p:cNvPr>
          <p:cNvCxnSpPr>
            <a:cxnSpLocks/>
          </p:cNvCxnSpPr>
          <p:nvPr/>
        </p:nvCxnSpPr>
        <p:spPr>
          <a:xfrm>
            <a:off x="7937484" y="0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947EA096-6F80-4A83-B138-5AE669E7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" y="1122326"/>
            <a:ext cx="1796664" cy="102145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9B0A60B-4E4D-46A6-927C-EAD08291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2" y="4755756"/>
            <a:ext cx="1764491" cy="103775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7429A61-BDD0-4EA5-BD87-9C12E463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183" y="4751847"/>
            <a:ext cx="1764491" cy="103775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2312FF4-EFA0-4714-9240-292B343E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3" y="1107977"/>
            <a:ext cx="1821584" cy="103580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094E65C-CD66-477E-9BEE-78BB9E3B2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2" y="2881481"/>
            <a:ext cx="1647717" cy="10386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E567BDD-B07C-4DDA-9FF5-E47B6301F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410" y="2881481"/>
            <a:ext cx="1734260" cy="1038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FE755-813E-4795-A1BC-763F269C9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060" y="1122326"/>
            <a:ext cx="1681877" cy="10214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B3AA1E-3142-45CB-BD79-FAF794C37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938" y="1107978"/>
            <a:ext cx="1737399" cy="10214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7C5FC6-EDA9-4DD9-A98E-416F71EDE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941" y="2911100"/>
            <a:ext cx="1831684" cy="10090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891888-799C-4AD0-8BB0-33DAFAAEA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7516" y="2902670"/>
            <a:ext cx="1737400" cy="10185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3322E1-6ECE-47A4-B604-2F3ADDEF1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4061" y="4757971"/>
            <a:ext cx="1755812" cy="103580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5F72472-E21C-4221-882F-7D9FB87AA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9873" y="4753799"/>
            <a:ext cx="1755812" cy="10358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C2F5924-D973-4E36-B501-124B16DF8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1442" y="1122325"/>
            <a:ext cx="1755420" cy="100710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1635AB4-9914-4731-9CB1-4AE4ECD7AA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6862" y="1122325"/>
            <a:ext cx="1704333" cy="100710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B00761E-72AB-439A-94FD-2D497861CB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1441" y="2911955"/>
            <a:ext cx="1708763" cy="10464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1B494B9-F916-4489-9164-F178C96F06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4951" y="2911952"/>
            <a:ext cx="1828155" cy="10386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0545CC1-0EC1-448F-94B6-C600856411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1442" y="4770497"/>
            <a:ext cx="1693509" cy="1019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33E8987-7DCB-4B64-8A34-6E2E092DCB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50205" y="4770497"/>
            <a:ext cx="1819361" cy="10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BE345D5-E21F-452C-AE3C-13929AD64708}"/>
              </a:ext>
            </a:extLst>
          </p:cNvPr>
          <p:cNvGraphicFramePr>
            <a:graphicFrameLocks noGrp="1"/>
          </p:cNvGraphicFramePr>
          <p:nvPr/>
        </p:nvGraphicFramePr>
        <p:xfrm>
          <a:off x="-189257" y="1319667"/>
          <a:ext cx="12570513" cy="477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308">
                  <a:extLst>
                    <a:ext uri="{9D8B030D-6E8A-4147-A177-3AD203B41FA5}">
                      <a16:colId xmlns:a16="http://schemas.microsoft.com/office/drawing/2014/main" val="2241512257"/>
                    </a:ext>
                  </a:extLst>
                </a:gridCol>
                <a:gridCol w="658459">
                  <a:extLst>
                    <a:ext uri="{9D8B030D-6E8A-4147-A177-3AD203B41FA5}">
                      <a16:colId xmlns:a16="http://schemas.microsoft.com/office/drawing/2014/main" val="813328133"/>
                    </a:ext>
                  </a:extLst>
                </a:gridCol>
                <a:gridCol w="621365">
                  <a:extLst>
                    <a:ext uri="{9D8B030D-6E8A-4147-A177-3AD203B41FA5}">
                      <a16:colId xmlns:a16="http://schemas.microsoft.com/office/drawing/2014/main" val="1947059670"/>
                    </a:ext>
                  </a:extLst>
                </a:gridCol>
                <a:gridCol w="1107899">
                  <a:extLst>
                    <a:ext uri="{9D8B030D-6E8A-4147-A177-3AD203B41FA5}">
                      <a16:colId xmlns:a16="http://schemas.microsoft.com/office/drawing/2014/main" val="3944906077"/>
                    </a:ext>
                  </a:extLst>
                </a:gridCol>
                <a:gridCol w="1111623">
                  <a:extLst>
                    <a:ext uri="{9D8B030D-6E8A-4147-A177-3AD203B41FA5}">
                      <a16:colId xmlns:a16="http://schemas.microsoft.com/office/drawing/2014/main" val="2721700584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4022045962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796143881"/>
                    </a:ext>
                  </a:extLst>
                </a:gridCol>
                <a:gridCol w="923364">
                  <a:extLst>
                    <a:ext uri="{9D8B030D-6E8A-4147-A177-3AD203B41FA5}">
                      <a16:colId xmlns:a16="http://schemas.microsoft.com/office/drawing/2014/main" val="28351067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00228775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47209365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97998876"/>
                    </a:ext>
                  </a:extLst>
                </a:gridCol>
                <a:gridCol w="1172436">
                  <a:extLst>
                    <a:ext uri="{9D8B030D-6E8A-4147-A177-3AD203B41FA5}">
                      <a16:colId xmlns:a16="http://schemas.microsoft.com/office/drawing/2014/main" val="1069135616"/>
                    </a:ext>
                  </a:extLst>
                </a:gridCol>
                <a:gridCol w="934271">
                  <a:extLst>
                    <a:ext uri="{9D8B030D-6E8A-4147-A177-3AD203B41FA5}">
                      <a16:colId xmlns:a16="http://schemas.microsoft.com/office/drawing/2014/main" val="774072831"/>
                    </a:ext>
                  </a:extLst>
                </a:gridCol>
              </a:tblGrid>
              <a:tr h="740735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Kraft/</a:t>
                      </a:r>
                    </a:p>
                    <a:p>
                      <a:r>
                        <a:rPr lang="de-DE" altLang="zh-CN" sz="1200" dirty="0" err="1"/>
                        <a:t>Fload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Verschiebung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Richtung/</a:t>
                      </a:r>
                    </a:p>
                    <a:p>
                      <a:r>
                        <a:rPr lang="de-DE" altLang="zh-CN" sz="1200" dirty="0"/>
                        <a:t>(x/y/r)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K11_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K22_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K33_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K66_</a:t>
                      </a:r>
                    </a:p>
                    <a:p>
                      <a:r>
                        <a:rPr lang="de-DE" altLang="zh-CN" sz="1200" dirty="0"/>
                        <a:t>Komp2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m2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2298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*0.01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x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8.9602e+04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303.5121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25.3847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8.9602e+04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303.5121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5.2367e+07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25.3847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78367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48482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3334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588.36*100000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r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1.1974e+05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344.7917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34.0165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1.1974e+05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344.7917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1.2543e+08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34.0165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137669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1.1539e+05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353.6109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33.8988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1.1539e+05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353.6109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1.1891e+08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33.8988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94242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1.2190e+05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4.4279e+03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2.1311e+08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2.2176e+08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38.3780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1.1714e+05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4.0431e+03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2.0251e+08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2.0932e+08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37.5837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326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dirty="0"/>
                        <a:t>588.36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1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 err="1"/>
                        <a:t>y_l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4.8296e+04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2</a:t>
                      </a:r>
                      <a:r>
                        <a:rPr lang="en-US" altLang="zh-CN" sz="1200" dirty="0"/>
                        <a:t>.6410e+03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1.0057e+07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2.2017e+08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30.9219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2.1546e+05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7.4808e+03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3.1776e+08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3.5723e+08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58.8773</a:t>
                      </a:r>
                      <a:endParaRPr lang="zh-CN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237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Nach „</a:t>
                      </a:r>
                      <a:r>
                        <a:rPr lang="de-DE" altLang="zh-CN" sz="1200" b="1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C.O.m</a:t>
                      </a:r>
                      <a:r>
                        <a:rPr lang="de-DE" altLang="zh-CN" sz="12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4.3942e+04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2.6743e+03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1.7454e+07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2.1296e+08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30.6296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2.1111e+05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7.6932e+03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3.2170e+08</a:t>
                      </a:r>
                      <a:endParaRPr lang="zh-CN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3.5002e+08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55.1398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920766"/>
                  </a:ext>
                </a:extLst>
              </a:tr>
              <a:tr h="397751">
                <a:tc gridSpan="3">
                  <a:txBody>
                    <a:bodyPr/>
                    <a:lstStyle/>
                    <a:p>
                      <a:r>
                        <a:rPr lang="de-DE" altLang="zh-CN" sz="1200" b="1" dirty="0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geschätzt Ergebnis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8.9047e+04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4.9277e+03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1.1092e+08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2.5610e+08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34.3266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1.9238e+05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8.1107e+03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3.1310e+08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3.5684e+08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0070C0"/>
                          </a:solidFill>
                        </a:rPr>
                        <a:t>53.2557</a:t>
                      </a:r>
                      <a:endParaRPr lang="zh-CN" altLang="en-U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34581"/>
                  </a:ext>
                </a:extLst>
              </a:tr>
            </a:tbl>
          </a:graphicData>
        </a:graphic>
      </p:graphicFrame>
      <p:sp>
        <p:nvSpPr>
          <p:cNvPr id="9" name="Titel 2">
            <a:extLst>
              <a:ext uri="{FF2B5EF4-FFF2-40B4-BE49-F238E27FC236}">
                <a16:creationId xmlns:a16="http://schemas.microsoft.com/office/drawing/2014/main" id="{E60E8EFD-3028-46DF-963E-C187712C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562"/>
            <a:ext cx="3025967" cy="1056379"/>
          </a:xfrm>
        </p:spPr>
        <p:txBody>
          <a:bodyPr/>
          <a:lstStyle/>
          <a:p>
            <a:r>
              <a:rPr lang="de-DE" sz="2667" dirty="0"/>
              <a:t>5500 Samples(2)</a:t>
            </a:r>
            <a:br>
              <a:rPr lang="de-DE" sz="2667" dirty="0"/>
            </a:br>
            <a:r>
              <a:rPr lang="de-DE" altLang="zh-CN" sz="2667" dirty="0"/>
              <a:t>epsilon:1e-2</a:t>
            </a:r>
            <a:endParaRPr lang="de-DE" sz="2667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298254-9A48-415F-AF10-1B6AF868C93C}"/>
              </a:ext>
            </a:extLst>
          </p:cNvPr>
          <p:cNvSpPr txBox="1"/>
          <p:nvPr/>
        </p:nvSpPr>
        <p:spPr>
          <a:xfrm>
            <a:off x="3144502" y="76424"/>
            <a:ext cx="8973671" cy="632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1600" dirty="0"/>
              <a:t>Schwarz für optimale Kappa-Vektor nach „</a:t>
            </a:r>
            <a:r>
              <a:rPr lang="de-DE" altLang="zh-CN" sz="1600" dirty="0" err="1"/>
              <a:t>M_O.m</a:t>
            </a:r>
            <a:r>
              <a:rPr lang="de-DE" altLang="zh-CN" sz="1600" dirty="0"/>
              <a:t>“; </a:t>
            </a:r>
            <a:r>
              <a:rPr lang="de-DE" altLang="zh-CN" sz="1600" dirty="0">
                <a:solidFill>
                  <a:srgbClr val="FF0000"/>
                </a:solidFill>
              </a:rPr>
              <a:t>Rot für optimale Kappa-Vektor nach „</a:t>
            </a:r>
            <a:r>
              <a:rPr lang="de-DE" altLang="zh-CN" sz="1600" dirty="0" err="1">
                <a:solidFill>
                  <a:srgbClr val="FF0000"/>
                </a:solidFill>
              </a:rPr>
              <a:t>C_O.m</a:t>
            </a:r>
            <a:r>
              <a:rPr lang="de-DE" altLang="zh-CN" sz="1600" dirty="0">
                <a:solidFill>
                  <a:srgbClr val="FF0000"/>
                </a:solidFill>
              </a:rPr>
              <a:t>“ ;</a:t>
            </a:r>
          </a:p>
          <a:p>
            <a:pPr>
              <a:lnSpc>
                <a:spcPct val="114000"/>
              </a:lnSpc>
            </a:pP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Blue für geschätzt 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Kappa_Vektor</a:t>
            </a:r>
            <a:r>
              <a:rPr lang="de-DE" altLang="zh-CN" sz="1600" dirty="0">
                <a:solidFill>
                  <a:srgbClr val="0065BD"/>
                </a:solidFill>
                <a:latin typeface="Arial"/>
                <a:cs typeface="Arial" charset="0"/>
              </a:rPr>
              <a:t> durch Metamodel nach „</a:t>
            </a:r>
            <a:r>
              <a:rPr lang="de-DE" altLang="zh-CN" sz="1600" dirty="0" err="1">
                <a:solidFill>
                  <a:srgbClr val="0065BD"/>
                </a:solidFill>
                <a:latin typeface="Arial"/>
                <a:cs typeface="Arial" charset="0"/>
              </a:rPr>
              <a:t>C.O.m</a:t>
            </a:r>
            <a:r>
              <a:rPr lang="de-DE" altLang="zh-CN" sz="2133" dirty="0">
                <a:solidFill>
                  <a:srgbClr val="0065BD"/>
                </a:solidFill>
                <a:latin typeface="Arial"/>
                <a:cs typeface="Arial" charset="0"/>
              </a:rPr>
              <a:t>“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94A0EB-6869-4ACC-9244-35729C0922DF}"/>
              </a:ext>
            </a:extLst>
          </p:cNvPr>
          <p:cNvSpPr txBox="1"/>
          <p:nvPr/>
        </p:nvSpPr>
        <p:spPr>
          <a:xfrm>
            <a:off x="1595116" y="6301814"/>
            <a:ext cx="6022553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>
                <a:solidFill>
                  <a:srgbClr val="FF0000"/>
                </a:solidFill>
              </a:rPr>
              <a:t>Alle 2 Lastfallen problemlos</a:t>
            </a:r>
            <a:endParaRPr lang="zh-CN" altLang="en-US" sz="2133" dirty="0" err="1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BDE4A89-5797-4250-A781-7D49C2BB988F}"/>
              </a:ext>
            </a:extLst>
          </p:cNvPr>
          <p:cNvCxnSpPr/>
          <p:nvPr/>
        </p:nvCxnSpPr>
        <p:spPr>
          <a:xfrm>
            <a:off x="-189257" y="2071458"/>
            <a:ext cx="12570513" cy="12665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825710E-707D-4912-A82E-C4804EE811A2}"/>
              </a:ext>
            </a:extLst>
          </p:cNvPr>
          <p:cNvSpPr txBox="1"/>
          <p:nvPr/>
        </p:nvSpPr>
        <p:spPr>
          <a:xfrm>
            <a:off x="2702805" y="811693"/>
            <a:ext cx="6330440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2133" dirty="0" err="1"/>
              <a:t>Const</a:t>
            </a:r>
            <a:r>
              <a:rPr lang="de-DE" altLang="zh-CN" sz="2133" dirty="0"/>
              <a:t>/(</a:t>
            </a:r>
            <a:r>
              <a:rPr lang="de-DE" altLang="zh-CN" sz="2133" dirty="0" err="1"/>
              <a:t>K_max-K_min</a:t>
            </a:r>
            <a:r>
              <a:rPr lang="de-DE" altLang="zh-CN" sz="2133" dirty="0"/>
              <a:t>)</a:t>
            </a:r>
            <a:endParaRPr lang="zh-CN" altLang="en-US" sz="2133" dirty="0" err="1"/>
          </a:p>
        </p:txBody>
      </p:sp>
    </p:spTree>
    <p:extLst>
      <p:ext uri="{BB962C8B-B14F-4D97-AF65-F5344CB8AC3E}">
        <p14:creationId xmlns:p14="http://schemas.microsoft.com/office/powerpoint/2010/main" val="323829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5C83E-B7ED-4F51-8A65-71744A6D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2F021-9A43-49B2-96AF-3CF253FC81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4205" y="6492875"/>
            <a:ext cx="8619040" cy="365125"/>
          </a:xfrm>
        </p:spPr>
        <p:txBody>
          <a:bodyPr/>
          <a:lstStyle/>
          <a:p>
            <a:r>
              <a:rPr lang="de-DE"/>
              <a:t>LPL I Name</a:t>
            </a:r>
            <a:endParaRPr 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D48FCFA-4CD4-4049-B44E-43F12C8D7F2C}"/>
              </a:ext>
            </a:extLst>
          </p:cNvPr>
          <p:cNvCxnSpPr>
            <a:cxnSpLocks/>
          </p:cNvCxnSpPr>
          <p:nvPr/>
        </p:nvCxnSpPr>
        <p:spPr>
          <a:xfrm>
            <a:off x="3985407" y="19627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C4EFFE9-5294-469A-AFE4-66FD5D9ED7AC}"/>
              </a:ext>
            </a:extLst>
          </p:cNvPr>
          <p:cNvCxnSpPr>
            <a:cxnSpLocks/>
          </p:cNvCxnSpPr>
          <p:nvPr/>
        </p:nvCxnSpPr>
        <p:spPr>
          <a:xfrm>
            <a:off x="8198745" y="0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8744A9A4-687A-4F0B-A557-44D95485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1" y="1014338"/>
            <a:ext cx="1694683" cy="10408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0877599-1CCE-4964-9CD9-8B80ABBB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1014338"/>
            <a:ext cx="1694683" cy="104080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D27CE7-5690-4A39-8D02-CC431FC2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2" y="4400305"/>
            <a:ext cx="1842333" cy="104753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346CCC9-5360-4078-BEBF-37E0AB64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98" y="4390465"/>
            <a:ext cx="1821585" cy="105737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C960923-7809-48E8-A776-D9A22A36B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7" y="2663056"/>
            <a:ext cx="1864925" cy="10386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F17CBEF-A68E-4272-BCB9-1C018022C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912" y="2663056"/>
            <a:ext cx="1864925" cy="1038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8C7985-690F-42AF-8F2C-54DF2C6AA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933" y="2670036"/>
            <a:ext cx="1792128" cy="105088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EF9D7C-FE06-4953-89DC-688A06A13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060" y="2670034"/>
            <a:ext cx="1792128" cy="1050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967BA9-9CB0-4F71-BF6A-8DD77984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716" y="4390466"/>
            <a:ext cx="1861280" cy="1050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FF371C-CAB1-405F-994F-346F0A31B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609" y="4390466"/>
            <a:ext cx="1590919" cy="10508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458069-BCB3-411A-B05D-A2E5A6B42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3407" y="2663057"/>
            <a:ext cx="1931011" cy="1057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11C312-2A41-4166-BC87-1943DD05ED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6088" y="2663057"/>
            <a:ext cx="1861280" cy="10012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730813-FF7C-43A6-AFBB-6E4C7AEC7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3407" y="4400305"/>
            <a:ext cx="1723975" cy="10415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7BADCF-C8C1-42CF-8625-F7673A66B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7382" y="4400305"/>
            <a:ext cx="1823873" cy="10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1664</Words>
  <Application>Microsoft Office PowerPoint</Application>
  <PresentationFormat>宽屏</PresentationFormat>
  <Paragraphs>556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Symbol</vt:lpstr>
      <vt:lpstr>Wingdings</vt:lpstr>
      <vt:lpstr>Office 主题​​</vt:lpstr>
      <vt:lpstr>3D: Versuch 1 </vt:lpstr>
      <vt:lpstr>PowerPoint 演示文稿</vt:lpstr>
      <vt:lpstr>PowerPoint 演示文稿</vt:lpstr>
      <vt:lpstr>PowerPoint 演示文稿</vt:lpstr>
      <vt:lpstr>PowerPoint 演示文稿</vt:lpstr>
      <vt:lpstr>5500 Samples(1) epsilon:1e-2</vt:lpstr>
      <vt:lpstr>PowerPoint 演示文稿</vt:lpstr>
      <vt:lpstr>5500 Samples(2) epsilon:1e-2</vt:lpstr>
      <vt:lpstr>PowerPoint 演示文稿</vt:lpstr>
      <vt:lpstr>3D: Versuch 2 </vt:lpstr>
      <vt:lpstr>PowerPoint 演示文稿</vt:lpstr>
      <vt:lpstr>PowerPoint 演示文稿</vt:lpstr>
      <vt:lpstr>PowerPoint 演示文稿</vt:lpstr>
      <vt:lpstr>PowerPoint 演示文稿</vt:lpstr>
      <vt:lpstr>7500 Samples(1) epsilon:1e-2</vt:lpstr>
      <vt:lpstr>PowerPoint 演示文稿</vt:lpstr>
      <vt:lpstr>7500 Samples(2) epsilon:1e-2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3D: Versuch 1 </dc:title>
  <dc:creator>治平 李</dc:creator>
  <cp:lastModifiedBy>治平 李</cp:lastModifiedBy>
  <cp:revision>2</cp:revision>
  <dcterms:created xsi:type="dcterms:W3CDTF">2022-01-17T19:49:09Z</dcterms:created>
  <dcterms:modified xsi:type="dcterms:W3CDTF">2022-01-17T19:53:24Z</dcterms:modified>
</cp:coreProperties>
</file>